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58" r:id="rId3"/>
    <p:sldId id="257" r:id="rId4"/>
    <p:sldId id="260" r:id="rId5"/>
    <p:sldId id="261" r:id="rId6"/>
    <p:sldId id="270" r:id="rId7"/>
    <p:sldId id="262" r:id="rId8"/>
    <p:sldId id="267" r:id="rId9"/>
    <p:sldId id="263" r:id="rId10"/>
    <p:sldId id="264" r:id="rId11"/>
    <p:sldId id="274" r:id="rId12"/>
    <p:sldId id="265" r:id="rId13"/>
    <p:sldId id="266" r:id="rId14"/>
    <p:sldId id="272" r:id="rId15"/>
    <p:sldId id="271"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10"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13/07/2022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2</a:t>
            </a:fld>
            <a:endParaRPr lang="it-IT"/>
          </a:p>
        </p:txBody>
      </p:sp>
    </p:spTree>
    <p:extLst>
      <p:ext uri="{BB962C8B-B14F-4D97-AF65-F5344CB8AC3E}">
        <p14:creationId xmlns:p14="http://schemas.microsoft.com/office/powerpoint/2010/main" val="22000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6.png"/><Relationship Id="rId5" Type="http://schemas.openxmlformats.org/officeDocument/2006/relationships/image" Target="../media/image25.jpg"/><Relationship Id="rId4" Type="http://schemas.openxmlformats.org/officeDocument/2006/relationships/image" Target="../media/image24.jpg"/></Relationships>
</file>

<file path=ppt/slides/_rels/slide1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511865" y="2065626"/>
            <a:ext cx="1168269"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Yoga Page</a:t>
            </a:r>
          </a:p>
        </p:txBody>
      </p:sp>
      <p:pic>
        <p:nvPicPr>
          <p:cNvPr id="9" name="Immagine 8">
            <a:extLst>
              <a:ext uri="{FF2B5EF4-FFF2-40B4-BE49-F238E27FC236}">
                <a16:creationId xmlns:a16="http://schemas.microsoft.com/office/drawing/2014/main" id="{08C405ED-813E-74AE-4D52-A58091241DC7}"/>
              </a:ext>
            </a:extLst>
          </p:cNvPr>
          <p:cNvPicPr>
            <a:picLocks noChangeAspect="1"/>
          </p:cNvPicPr>
          <p:nvPr/>
        </p:nvPicPr>
        <p:blipFill rotWithShape="1">
          <a:blip r:embed="rId3"/>
          <a:srcRect t="8567"/>
          <a:stretch/>
        </p:blipFill>
        <p:spPr>
          <a:xfrm>
            <a:off x="2680647" y="2696729"/>
            <a:ext cx="1914614" cy="3245558"/>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01A1F219-149F-6F01-7180-1FC2437AD58E}"/>
              </a:ext>
            </a:extLst>
          </p:cNvPr>
          <p:cNvPicPr>
            <a:picLocks noChangeAspect="1"/>
          </p:cNvPicPr>
          <p:nvPr/>
        </p:nvPicPr>
        <p:blipFill>
          <a:blip r:embed="rId4"/>
          <a:stretch>
            <a:fillRect/>
          </a:stretch>
        </p:blipFill>
        <p:spPr>
          <a:xfrm>
            <a:off x="5210743" y="2696979"/>
            <a:ext cx="1770511" cy="3245057"/>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FDA3F02-D493-8021-3BBA-C67385195D59}"/>
              </a:ext>
            </a:extLst>
          </p:cNvPr>
          <p:cNvPicPr>
            <a:picLocks noChangeAspect="1"/>
          </p:cNvPicPr>
          <p:nvPr/>
        </p:nvPicPr>
        <p:blipFill>
          <a:blip r:embed="rId5"/>
          <a:stretch>
            <a:fillRect/>
          </a:stretch>
        </p:blipFill>
        <p:spPr>
          <a:xfrm>
            <a:off x="7596736" y="2709720"/>
            <a:ext cx="1918260" cy="32450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213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397732" y="2095763"/>
            <a:ext cx="1396536"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Flower Page</a:t>
            </a:r>
          </a:p>
        </p:txBody>
      </p:sp>
      <p:pic>
        <p:nvPicPr>
          <p:cNvPr id="4" name="Immagine 3">
            <a:extLst>
              <a:ext uri="{FF2B5EF4-FFF2-40B4-BE49-F238E27FC236}">
                <a16:creationId xmlns:a16="http://schemas.microsoft.com/office/drawing/2014/main" id="{31A03C16-C701-D5CE-B1EF-C68C30C7731D}"/>
              </a:ext>
            </a:extLst>
          </p:cNvPr>
          <p:cNvPicPr>
            <a:picLocks noChangeAspect="1"/>
          </p:cNvPicPr>
          <p:nvPr/>
        </p:nvPicPr>
        <p:blipFill>
          <a:blip r:embed="rId3"/>
          <a:stretch>
            <a:fillRect/>
          </a:stretch>
        </p:blipFill>
        <p:spPr>
          <a:xfrm>
            <a:off x="885137" y="2813506"/>
            <a:ext cx="1403153" cy="2688724"/>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63CFFC5B-A833-65A5-EFE1-240BD8D4FB94}"/>
              </a:ext>
            </a:extLst>
          </p:cNvPr>
          <p:cNvPicPr>
            <a:picLocks noChangeAspect="1"/>
          </p:cNvPicPr>
          <p:nvPr/>
        </p:nvPicPr>
        <p:blipFill>
          <a:blip r:embed="rId4"/>
          <a:stretch>
            <a:fillRect/>
          </a:stretch>
        </p:blipFill>
        <p:spPr>
          <a:xfrm>
            <a:off x="3119649" y="2812797"/>
            <a:ext cx="1433314" cy="2689433"/>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C05173FD-7EDE-0B9F-BD94-34BCFC76A17D}"/>
              </a:ext>
            </a:extLst>
          </p:cNvPr>
          <p:cNvPicPr>
            <a:picLocks noChangeAspect="1"/>
          </p:cNvPicPr>
          <p:nvPr/>
        </p:nvPicPr>
        <p:blipFill>
          <a:blip r:embed="rId5"/>
          <a:stretch>
            <a:fillRect/>
          </a:stretch>
        </p:blipFill>
        <p:spPr>
          <a:xfrm>
            <a:off x="7536839" y="2812796"/>
            <a:ext cx="1397071" cy="2661460"/>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58D9FFED-5FB5-74FD-BC08-30E50F89779F}"/>
              </a:ext>
            </a:extLst>
          </p:cNvPr>
          <p:cNvPicPr>
            <a:picLocks noChangeAspect="1"/>
          </p:cNvPicPr>
          <p:nvPr/>
        </p:nvPicPr>
        <p:blipFill>
          <a:blip r:embed="rId6"/>
          <a:stretch>
            <a:fillRect/>
          </a:stretch>
        </p:blipFill>
        <p:spPr>
          <a:xfrm>
            <a:off x="5370913" y="2812796"/>
            <a:ext cx="1423355" cy="2689433"/>
          </a:xfrm>
          <a:prstGeom prst="rect">
            <a:avLst/>
          </a:prstGeom>
          <a:ln>
            <a:noFill/>
          </a:ln>
          <a:effectLst>
            <a:outerShdw blurRad="292100" dist="139700" dir="2700000" algn="tl" rotWithShape="0">
              <a:srgbClr val="333333">
                <a:alpha val="65000"/>
              </a:srgbClr>
            </a:outerShdw>
          </a:effectLst>
        </p:spPr>
      </p:pic>
      <p:pic>
        <p:nvPicPr>
          <p:cNvPr id="18" name="Immagine 17">
            <a:extLst>
              <a:ext uri="{FF2B5EF4-FFF2-40B4-BE49-F238E27FC236}">
                <a16:creationId xmlns:a16="http://schemas.microsoft.com/office/drawing/2014/main" id="{BB88B613-CA73-0031-F00E-552F4617ED2E}"/>
              </a:ext>
            </a:extLst>
          </p:cNvPr>
          <p:cNvPicPr>
            <a:picLocks noChangeAspect="1"/>
          </p:cNvPicPr>
          <p:nvPr/>
        </p:nvPicPr>
        <p:blipFill>
          <a:blip r:embed="rId7"/>
          <a:stretch>
            <a:fillRect/>
          </a:stretch>
        </p:blipFill>
        <p:spPr>
          <a:xfrm>
            <a:off x="9676481" y="2812795"/>
            <a:ext cx="1407444" cy="2689434"/>
          </a:xfrm>
          <a:prstGeom prst="rect">
            <a:avLst/>
          </a:prstGeom>
          <a:ln>
            <a:noFill/>
          </a:ln>
          <a:effectLst>
            <a:outerShdw blurRad="292100" dist="139700" dir="2700000" algn="tl" rotWithShape="0">
              <a:srgbClr val="333333">
                <a:alpha val="65000"/>
              </a:srgbClr>
            </a:outerShdw>
          </a:effectLst>
        </p:spPr>
      </p:pic>
      <p:cxnSp>
        <p:nvCxnSpPr>
          <p:cNvPr id="20" name="Connettore 2 19">
            <a:extLst>
              <a:ext uri="{FF2B5EF4-FFF2-40B4-BE49-F238E27FC236}">
                <a16:creationId xmlns:a16="http://schemas.microsoft.com/office/drawing/2014/main" id="{12F81424-54E2-27D9-A2D3-EAF1718B977C}"/>
              </a:ext>
            </a:extLst>
          </p:cNvPr>
          <p:cNvCxnSpPr/>
          <p:nvPr/>
        </p:nvCxnSpPr>
        <p:spPr>
          <a:xfrm>
            <a:off x="2377078"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209339C-00F2-9CE5-0F3B-712E8C1C9BF2}"/>
              </a:ext>
            </a:extLst>
          </p:cNvPr>
          <p:cNvCxnSpPr/>
          <p:nvPr/>
        </p:nvCxnSpPr>
        <p:spPr>
          <a:xfrm>
            <a:off x="4647527"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672E81F1-7584-6154-333E-B1050BC1F272}"/>
              </a:ext>
            </a:extLst>
          </p:cNvPr>
          <p:cNvCxnSpPr/>
          <p:nvPr/>
        </p:nvCxnSpPr>
        <p:spPr>
          <a:xfrm>
            <a:off x="6794268" y="4113969"/>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2787CC52-94FB-388F-600D-1768080DB0AA}"/>
              </a:ext>
            </a:extLst>
          </p:cNvPr>
          <p:cNvCxnSpPr/>
          <p:nvPr/>
        </p:nvCxnSpPr>
        <p:spPr>
          <a:xfrm>
            <a:off x="8933910" y="4141961"/>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44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9D363F1-C5B2-1A0A-C34D-4A393A9CC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56410" y="-2956410"/>
            <a:ext cx="7613768" cy="13526588"/>
          </a:xfrm>
          <a:prstGeom prst="rect">
            <a:avLst/>
          </a:prstGeom>
        </p:spPr>
      </p:pic>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b="1" dirty="0">
                <a:latin typeface="Times New Roman" panose="02020603050405020304" pitchFamily="18" charset="0"/>
                <a:cs typeface="Times New Roman" panose="02020603050405020304" pitchFamily="18" charset="0"/>
              </a:rPr>
              <a:t>Project management </a:t>
            </a:r>
            <a:r>
              <a:rPr lang="it-IT" b="1" dirty="0" err="1">
                <a:latin typeface="Times New Roman" panose="02020603050405020304" pitchFamily="18" charset="0"/>
                <a:cs typeface="Times New Roman" panose="02020603050405020304" pitchFamily="18" charset="0"/>
              </a:rPr>
              <a:t>flavours</a:t>
            </a:r>
            <a:endParaRPr lang="en-GB" b="1"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27027184-95E6-616A-9024-785865A9580E}"/>
              </a:ext>
            </a:extLst>
          </p:cNvPr>
          <p:cNvSpPr txBox="1"/>
          <p:nvPr/>
        </p:nvSpPr>
        <p:spPr>
          <a:xfrm>
            <a:off x="1348035" y="2211701"/>
            <a:ext cx="1663019"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How </a:t>
            </a:r>
            <a:r>
              <a:rPr lang="it-IT" dirty="0" err="1">
                <a:latin typeface="Times New Roman" panose="02020603050405020304" pitchFamily="18" charset="0"/>
                <a:cs typeface="Times New Roman" panose="02020603050405020304" pitchFamily="18" charset="0"/>
              </a:rPr>
              <a:t>we</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started</a:t>
            </a:r>
            <a:endParaRPr lang="it-IT" dirty="0">
              <a:latin typeface="Times New Roman" panose="02020603050405020304" pitchFamily="18" charset="0"/>
              <a:cs typeface="Times New Roman" panose="02020603050405020304" pitchFamily="18" charset="0"/>
            </a:endParaRPr>
          </a:p>
        </p:txBody>
      </p:sp>
      <p:pic>
        <p:nvPicPr>
          <p:cNvPr id="11" name="Immagine 10">
            <a:extLst>
              <a:ext uri="{FF2B5EF4-FFF2-40B4-BE49-F238E27FC236}">
                <a16:creationId xmlns:a16="http://schemas.microsoft.com/office/drawing/2014/main" id="{FA4A22EF-A8FE-AC12-8D88-021E4895F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50" y="2758817"/>
            <a:ext cx="2355391" cy="3443939"/>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A2F2BF1-4472-5722-CAF2-7ACD1F1BDBF0}"/>
              </a:ext>
            </a:extLst>
          </p:cNvPr>
          <p:cNvPicPr>
            <a:picLocks noChangeAspect="1"/>
          </p:cNvPicPr>
          <p:nvPr/>
        </p:nvPicPr>
        <p:blipFill>
          <a:blip r:embed="rId6"/>
          <a:stretch>
            <a:fillRect/>
          </a:stretch>
        </p:blipFill>
        <p:spPr>
          <a:xfrm>
            <a:off x="9582538" y="2649289"/>
            <a:ext cx="2053359" cy="3792090"/>
          </a:xfrm>
          <a:prstGeom prst="rect">
            <a:avLst/>
          </a:prstGeom>
        </p:spPr>
      </p:pic>
      <p:sp>
        <p:nvSpPr>
          <p:cNvPr id="16" name="Freccia a destra 15">
            <a:extLst>
              <a:ext uri="{FF2B5EF4-FFF2-40B4-BE49-F238E27FC236}">
                <a16:creationId xmlns:a16="http://schemas.microsoft.com/office/drawing/2014/main" id="{6E47162E-0ABA-DFC6-06D5-6C91EDC52BCF}"/>
              </a:ext>
            </a:extLst>
          </p:cNvPr>
          <p:cNvSpPr/>
          <p:nvPr/>
        </p:nvSpPr>
        <p:spPr>
          <a:xfrm>
            <a:off x="3715485" y="4254504"/>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F31F2814-5B46-9B30-995C-8B1C99D35D10}"/>
              </a:ext>
            </a:extLst>
          </p:cNvPr>
          <p:cNvSpPr/>
          <p:nvPr/>
        </p:nvSpPr>
        <p:spPr>
          <a:xfrm>
            <a:off x="8129690" y="4284077"/>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18" name="WhatsApp Video 2022-07-13 at 11.08.03">
            <a:hlinkClick r:id="" action="ppaction://media"/>
            <a:extLst>
              <a:ext uri="{FF2B5EF4-FFF2-40B4-BE49-F238E27FC236}">
                <a16:creationId xmlns:a16="http://schemas.microsoft.com/office/drawing/2014/main" id="{6946B183-A895-5998-46FE-1435FCDC9452}"/>
              </a:ext>
            </a:extLst>
          </p:cNvPr>
          <p:cNvPicPr>
            <a:picLocks noChangeAspect="1"/>
          </p:cNvPicPr>
          <p:nvPr>
            <a:videoFile r:link="rId1"/>
            <p:extLst>
              <p:ext uri="{DAA4B4D4-6D71-4841-9C94-3DE7FCFB9230}">
                <p14:media xmlns:p14="http://schemas.microsoft.com/office/powerpoint/2010/main" r:embed="rId2">
                  <p14:trim st="22830"/>
                </p14:media>
              </p:ext>
            </p:extLst>
          </p:nvPr>
        </p:nvPicPr>
        <p:blipFill rotWithShape="1">
          <a:blip r:embed="rId7"/>
          <a:srcRect l="1" t="9692" r="6217" b="5164"/>
          <a:stretch/>
        </p:blipFill>
        <p:spPr>
          <a:xfrm>
            <a:off x="5139440" y="2722052"/>
            <a:ext cx="2273762" cy="3646564"/>
          </a:xfrm>
          <a:prstGeom prst="rect">
            <a:avLst/>
          </a:prstGeom>
        </p:spPr>
      </p:pic>
      <p:sp>
        <p:nvSpPr>
          <p:cNvPr id="19" name="CasellaDiTesto 18">
            <a:extLst>
              <a:ext uri="{FF2B5EF4-FFF2-40B4-BE49-F238E27FC236}">
                <a16:creationId xmlns:a16="http://schemas.microsoft.com/office/drawing/2014/main" id="{654FBE5E-8449-F65F-F968-A9E34A9F9E67}"/>
              </a:ext>
            </a:extLst>
          </p:cNvPr>
          <p:cNvSpPr txBox="1"/>
          <p:nvPr/>
        </p:nvSpPr>
        <p:spPr>
          <a:xfrm>
            <a:off x="9870784" y="2212047"/>
            <a:ext cx="1422184"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Final</a:t>
            </a:r>
            <a:r>
              <a:rPr lang="it-IT" dirty="0">
                <a:latin typeface="Times New Roman" panose="02020603050405020304" pitchFamily="18" charset="0"/>
                <a:cs typeface="Times New Roman" panose="02020603050405020304" pitchFamily="18" charset="0"/>
              </a:rPr>
              <a:t> product</a:t>
            </a:r>
          </a:p>
        </p:txBody>
      </p:sp>
    </p:spTree>
    <p:extLst>
      <p:ext uri="{BB962C8B-B14F-4D97-AF65-F5344CB8AC3E}">
        <p14:creationId xmlns:p14="http://schemas.microsoft.com/office/powerpoint/2010/main" val="26817698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E52E0DE-34A4-56D9-E481-4A532F525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58639" y="-2787023"/>
            <a:ext cx="7104440" cy="12621718"/>
          </a:xfrm>
          <a:prstGeom prst="rect">
            <a:avLst/>
          </a:prstGeom>
        </p:spPr>
      </p:pic>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a:xfrm>
            <a:off x="838200" y="2458878"/>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15C3EB7-DA12-7E82-AB93-7021D9C5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25375" y="-2831455"/>
            <a:ext cx="7276309" cy="12927060"/>
          </a:xfrm>
          <a:prstGeom prst="rect">
            <a:avLst/>
          </a:prstGeom>
        </p:spPr>
      </p:pic>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1F90F2B-31E5-CB0D-B7D9-D792386D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73411" y="-2915653"/>
            <a:ext cx="7142483" cy="12689305"/>
          </a:xfrm>
          <a:prstGeom prst="rect">
            <a:avLst/>
          </a:prstGeom>
        </p:spPr>
      </p:pic>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Compliance with the GDPR</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6A51F99-BB72-09CE-D4EA-85A33D0B5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66698" y="-1766698"/>
            <a:ext cx="8833489" cy="12366885"/>
          </a:xfrm>
          <a:prstGeom prst="rect">
            <a:avLst/>
          </a:prstGeom>
        </p:spPr>
      </p:pic>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developments</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5416A4D-5815-9793-16B5-69B5B10FA2C9}"/>
              </a:ext>
            </a:extLst>
          </p:cNvPr>
          <p:cNvPicPr>
            <a:picLocks noChangeAspect="1"/>
          </p:cNvPicPr>
          <p:nvPr/>
        </p:nvPicPr>
        <p:blipFill>
          <a:blip r:embed="rId2"/>
          <a:stretch>
            <a:fillRect/>
          </a:stretch>
        </p:blipFill>
        <p:spPr>
          <a:xfrm>
            <a:off x="0" y="0"/>
            <a:ext cx="12307078" cy="7851283"/>
          </a:xfrm>
          <a:prstGeom prst="rect">
            <a:avLst/>
          </a:prstGeom>
        </p:spPr>
      </p:pic>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91E67-1AEE-C0DA-4752-81A04817C927}"/>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References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BF666017-FB12-D8D5-9E2E-A76BD4CB4272}"/>
              </a:ext>
            </a:extLst>
          </p:cNvPr>
          <p:cNvSpPr>
            <a:spLocks noGrp="1"/>
          </p:cNvSpPr>
          <p:nvPr>
            <p:ph idx="1"/>
          </p:nvPr>
        </p:nvSpPr>
        <p:spPr/>
        <p:txBody>
          <a:bodyPr>
            <a:normAutofit/>
          </a:bodyPr>
          <a:lstStyle/>
          <a:p>
            <a:r>
              <a:rPr lang="it-IT" sz="2200" dirty="0" err="1">
                <a:latin typeface="Times New Roman" panose="02020603050405020304" pitchFamily="18" charset="0"/>
                <a:cs typeface="Times New Roman" panose="02020603050405020304" pitchFamily="18" charset="0"/>
              </a:rPr>
              <a:t>fitbitter</a:t>
            </a:r>
            <a:r>
              <a:rPr lang="it-IT" sz="2200" dirty="0">
                <a:latin typeface="Times New Roman" panose="02020603050405020304" pitchFamily="18" charset="0"/>
                <a:cs typeface="Times New Roman" panose="02020603050405020304" pitchFamily="18" charset="0"/>
              </a:rPr>
              <a:t>: https://pub.dev/packages/fitbitter</a:t>
            </a:r>
          </a:p>
          <a:p>
            <a:r>
              <a:rPr lang="it-IT" sz="2200" dirty="0">
                <a:latin typeface="Times New Roman" panose="02020603050405020304" pitchFamily="18" charset="0"/>
                <a:cs typeface="Times New Roman" panose="02020603050405020304" pitchFamily="18" charset="0"/>
              </a:rPr>
              <a:t>provider: https://pub.dev/packages/provider</a:t>
            </a:r>
          </a:p>
          <a:p>
            <a:r>
              <a:rPr lang="it-IT" sz="2200" dirty="0">
                <a:latin typeface="Times New Roman" panose="02020603050405020304" pitchFamily="18" charset="0"/>
                <a:cs typeface="Times New Roman" panose="02020603050405020304" pitchFamily="18" charset="0"/>
              </a:rPr>
              <a:t>http: https://pub.dev/packages/http</a:t>
            </a:r>
          </a:p>
          <a:p>
            <a:r>
              <a:rPr lang="it-IT" sz="2200" dirty="0" err="1">
                <a:latin typeface="Times New Roman" panose="02020603050405020304" pitchFamily="18" charset="0"/>
                <a:cs typeface="Times New Roman" panose="02020603050405020304" pitchFamily="18" charset="0"/>
              </a:rPr>
              <a:t>shared_preferences</a:t>
            </a:r>
            <a:r>
              <a:rPr lang="it-IT" sz="2200" dirty="0">
                <a:latin typeface="Times New Roman" panose="02020603050405020304" pitchFamily="18" charset="0"/>
                <a:cs typeface="Times New Roman" panose="02020603050405020304" pitchFamily="18" charset="0"/>
              </a:rPr>
              <a:t>: https://pub.dev/packages/shared_preferences</a:t>
            </a:r>
          </a:p>
          <a:p>
            <a:r>
              <a:rPr lang="it-IT" sz="2200" dirty="0" err="1">
                <a:latin typeface="Times New Roman" panose="02020603050405020304" pitchFamily="18" charset="0"/>
                <a:cs typeface="Times New Roman" panose="02020603050405020304" pitchFamily="18" charset="0"/>
              </a:rPr>
              <a:t>floor</a:t>
            </a:r>
            <a:r>
              <a:rPr lang="it-IT" sz="2200" dirty="0">
                <a:latin typeface="Times New Roman" panose="02020603050405020304" pitchFamily="18" charset="0"/>
                <a:cs typeface="Times New Roman" panose="02020603050405020304" pitchFamily="18" charset="0"/>
              </a:rPr>
              <a:t>: https://pub.dev/packages/floor</a:t>
            </a:r>
          </a:p>
          <a:p>
            <a:r>
              <a:rPr lang="it-IT" sz="2200" dirty="0" err="1">
                <a:latin typeface="Times New Roman" panose="02020603050405020304" pitchFamily="18" charset="0"/>
                <a:cs typeface="Times New Roman" panose="02020603050405020304" pitchFamily="18" charset="0"/>
              </a:rPr>
              <a:t>intl</a:t>
            </a:r>
            <a:r>
              <a:rPr lang="it-IT" sz="2200" dirty="0">
                <a:latin typeface="Times New Roman" panose="02020603050405020304" pitchFamily="18" charset="0"/>
                <a:cs typeface="Times New Roman" panose="02020603050405020304" pitchFamily="18" charset="0"/>
              </a:rPr>
              <a:t>: https://pub.dev/packages/intl</a:t>
            </a:r>
          </a:p>
          <a:p>
            <a:r>
              <a:rPr lang="it-IT" sz="2200" dirty="0" err="1">
                <a:latin typeface="Times New Roman" panose="02020603050405020304" pitchFamily="18" charset="0"/>
                <a:cs typeface="Times New Roman" panose="02020603050405020304" pitchFamily="18" charset="0"/>
              </a:rPr>
              <a:t>pie_chart</a:t>
            </a:r>
            <a:r>
              <a:rPr lang="it-IT" sz="2200" dirty="0">
                <a:latin typeface="Times New Roman" panose="02020603050405020304" pitchFamily="18" charset="0"/>
                <a:cs typeface="Times New Roman" panose="02020603050405020304" pitchFamily="18" charset="0"/>
              </a:rPr>
              <a:t>: https://pub.dev/packages/pie_chart</a:t>
            </a:r>
          </a:p>
          <a:p>
            <a:r>
              <a:rPr lang="it-IT" sz="2200" dirty="0" err="1">
                <a:latin typeface="Times New Roman" panose="02020603050405020304" pitchFamily="18" charset="0"/>
                <a:cs typeface="Times New Roman" panose="02020603050405020304" pitchFamily="18" charset="0"/>
              </a:rPr>
              <a:t>simple_lane_chart</a:t>
            </a:r>
            <a:r>
              <a:rPr lang="it-IT" sz="2200" dirty="0">
                <a:latin typeface="Times New Roman" panose="02020603050405020304" pitchFamily="18" charset="0"/>
                <a:cs typeface="Times New Roman" panose="02020603050405020304" pitchFamily="18" charset="0"/>
              </a:rPr>
              <a:t>: https://pub.dev/packages/simple_lane_chart</a:t>
            </a:r>
          </a:p>
          <a:p>
            <a:r>
              <a:rPr lang="it-IT" sz="2200" dirty="0" err="1">
                <a:latin typeface="Times New Roman" panose="02020603050405020304" pitchFamily="18" charset="0"/>
                <a:cs typeface="Times New Roman" panose="02020603050405020304" pitchFamily="18" charset="0"/>
              </a:rPr>
              <a:t>syncfusion_flutter_charts</a:t>
            </a:r>
            <a:r>
              <a:rPr lang="it-IT" sz="2200" dirty="0">
                <a:latin typeface="Times New Roman" panose="02020603050405020304" pitchFamily="18" charset="0"/>
                <a:cs typeface="Times New Roman" panose="02020603050405020304" pitchFamily="18" charset="0"/>
              </a:rPr>
              <a:t>: https://pub.dev/packages/syncfusion_flutter_charts</a:t>
            </a:r>
          </a:p>
          <a:p>
            <a:r>
              <a:rPr lang="it-IT" sz="2200" dirty="0">
                <a:latin typeface="Times New Roman" panose="02020603050405020304" pitchFamily="18" charset="0"/>
                <a:cs typeface="Times New Roman" panose="02020603050405020304" pitchFamily="18" charset="0"/>
              </a:rPr>
              <a:t>yoga API: https://lightning-yoga-api.herokuapp.com/</a:t>
            </a:r>
            <a:endParaRPr lang="en-GB" sz="2200"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E01D14A6-F9E9-7D8E-B7A6-C723845AEE0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72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C6D2A21-EEB7-CC13-1D7E-C34B6D8DC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570144" y="-2714662"/>
            <a:ext cx="6931386" cy="12314269"/>
          </a:xfrm>
          <a:prstGeom prst="rect">
            <a:avLst/>
          </a:prstGeom>
        </p:spPr>
      </p:pic>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a:effectLst/>
        </p:spPr>
        <p:txBody>
          <a:bodyPr/>
          <a:lstStyle/>
          <a:p>
            <a:r>
              <a:rPr lang="en-GB" b="1" dirty="0">
                <a:solidFill>
                  <a:srgbClr val="FF0000"/>
                </a:solidFill>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7709611" cy="430887"/>
          </a:xfrm>
          <a:prstGeom prst="rect">
            <a:avLst/>
          </a:prstGeom>
          <a:noFill/>
        </p:spPr>
        <p:txBody>
          <a:bodyPr wrap="none" rtlCol="0">
            <a:spAutoFit/>
          </a:bodyPr>
          <a:lstStyle/>
          <a:p>
            <a:r>
              <a:rPr lang="it-IT" sz="2200" dirty="0">
                <a:latin typeface="Times New Roman" panose="02020603050405020304" pitchFamily="18" charset="0"/>
                <a:cs typeface="Times New Roman" panose="02020603050405020304" pitchFamily="18" charset="0"/>
              </a:rPr>
              <a:t>A </a:t>
            </a:r>
            <a:r>
              <a:rPr lang="it-IT" sz="2200" dirty="0" err="1">
                <a:latin typeface="Times New Roman" panose="02020603050405020304" pitchFamily="18" charset="0"/>
                <a:cs typeface="Times New Roman" panose="02020603050405020304" pitchFamily="18" charset="0"/>
              </a:rPr>
              <a:t>lot</a:t>
            </a:r>
            <a:r>
              <a:rPr lang="it-IT" sz="2200" dirty="0">
                <a:latin typeface="Times New Roman" panose="02020603050405020304" pitchFamily="18" charset="0"/>
                <a:cs typeface="Times New Roman" panose="02020603050405020304" pitchFamily="18" charset="0"/>
              </a:rPr>
              <a:t> of people </a:t>
            </a:r>
            <a:r>
              <a:rPr lang="it-IT" sz="2200" dirty="0" err="1">
                <a:latin typeface="Times New Roman" panose="02020603050405020304" pitchFamily="18" charset="0"/>
                <a:cs typeface="Times New Roman" panose="02020603050405020304" pitchFamily="18" charset="0"/>
              </a:rPr>
              <a:t>nowdays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experience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occasional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anxiety</a:t>
            </a:r>
            <a:r>
              <a:rPr lang="it-IT" sz="2200"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84049" y="1932993"/>
            <a:ext cx="8268097" cy="430887"/>
          </a:xfrm>
          <a:prstGeom prst="rect">
            <a:avLst/>
          </a:prstGeom>
          <a:noFill/>
        </p:spPr>
        <p:txBody>
          <a:bodyPr wrap="none" rtlCol="0">
            <a:spAutoFit/>
          </a:bodyPr>
          <a:lstStyle/>
          <a:p>
            <a:r>
              <a:rPr lang="it-IT" sz="2200" b="1" dirty="0">
                <a:latin typeface="Times New Roman" panose="02020603050405020304" pitchFamily="18" charset="0"/>
                <a:cs typeface="Times New Roman" panose="02020603050405020304" pitchFamily="18" charset="0"/>
              </a:rPr>
              <a:t>How can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overcome</a:t>
            </a:r>
            <a:r>
              <a:rPr lang="it-IT" sz="2200" b="1" dirty="0">
                <a:latin typeface="Times New Roman" panose="02020603050405020304" pitchFamily="18" charset="0"/>
                <a:cs typeface="Times New Roman" panose="02020603050405020304" pitchFamily="18" charset="0"/>
              </a:rPr>
              <a:t> the days </a:t>
            </a:r>
            <a:r>
              <a:rPr lang="it-IT" sz="2200" b="1" dirty="0" err="1">
                <a:latin typeface="Times New Roman" panose="02020603050405020304" pitchFamily="18" charset="0"/>
                <a:cs typeface="Times New Roman" panose="02020603050405020304" pitchFamily="18" charset="0"/>
              </a:rPr>
              <a:t>when</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feel</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stressful</a:t>
            </a:r>
            <a:r>
              <a:rPr lang="it-IT" sz="2200" b="1" dirty="0">
                <a:latin typeface="Times New Roman" panose="02020603050405020304" pitchFamily="18" charset="0"/>
                <a:cs typeface="Times New Roman" panose="02020603050405020304" pitchFamily="18" charset="0"/>
              </a:rPr>
              <a:t> and </a:t>
            </a:r>
            <a:r>
              <a:rPr lang="it-IT" sz="2200" b="1" dirty="0" err="1">
                <a:latin typeface="Times New Roman" panose="02020603050405020304" pitchFamily="18" charset="0"/>
                <a:cs typeface="Times New Roman" panose="02020603050405020304" pitchFamily="18" charset="0"/>
              </a:rPr>
              <a:t>anxious</a:t>
            </a:r>
            <a:r>
              <a:rPr lang="it-IT" sz="2200" b="1" dirty="0">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725550"/>
            <a:ext cx="2193229" cy="769441"/>
          </a:xfrm>
          <a:prstGeom prst="rect">
            <a:avLst/>
          </a:prstGeom>
          <a:noFill/>
        </p:spPr>
        <p:txBody>
          <a:bodyPr wrap="none" rtlCol="0">
            <a:spAutoFit/>
          </a:bodyPr>
          <a:lstStyle/>
          <a:p>
            <a:r>
              <a:rPr lang="it-IT" sz="4400" b="1" dirty="0">
                <a:solidFill>
                  <a:srgbClr val="00B050"/>
                </a:solidFill>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838200" y="3578330"/>
            <a:ext cx="8256106" cy="430887"/>
          </a:xfrm>
          <a:prstGeom prst="rect">
            <a:avLst/>
          </a:prstGeom>
          <a:noFill/>
        </p:spPr>
        <p:txBody>
          <a:bodyPr wrap="non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W</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sz="2200"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1" y="4006258"/>
            <a:ext cx="9803093" cy="1107996"/>
          </a:xfrm>
          <a:prstGeom prst="rect">
            <a:avLst/>
          </a:prstGeom>
          <a:noFill/>
        </p:spPr>
        <p:txBody>
          <a:bodyPr wrap="squar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I</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mplementation of:</a:t>
            </a:r>
          </a:p>
          <a:p>
            <a:pPr marL="285750" indent="-285750">
              <a:buFontTx/>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a:t>
            </a:r>
            <a:r>
              <a:rPr lang="en-US" sz="2200" dirty="0">
                <a:solidFill>
                  <a:srgbClr val="000000"/>
                </a:solidFill>
                <a:latin typeface="Times New Roman" panose="02020603050405020304" pitchFamily="18" charset="0"/>
                <a:cs typeface="Times New Roman" panose="02020603050405020304" pitchFamily="18" charset="0"/>
              </a:rPr>
              <a:t>certain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conditions of the user;</a:t>
            </a:r>
          </a:p>
          <a:p>
            <a:pPr marL="285750" indent="-285750">
              <a:buFontTx/>
              <a:buChar char="-"/>
            </a:pPr>
            <a:r>
              <a:rPr lang="en-US" sz="2200" dirty="0">
                <a:solidFill>
                  <a:srgbClr val="000000"/>
                </a:solidFill>
                <a:latin typeface="Times New Roman" panose="02020603050405020304" pitchFamily="18" charset="0"/>
                <a:cs typeface="Times New Roman" panose="02020603050405020304" pitchFamily="18" charset="0"/>
              </a:rPr>
              <a:t>a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sz="2200"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41" y="4459288"/>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19841" y="4787206"/>
            <a:ext cx="266400" cy="266400"/>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041" y="4830406"/>
            <a:ext cx="180000" cy="180000"/>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C9C9AABB-3507-FA91-3BED-A7F56615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6217" y="-2689994"/>
            <a:ext cx="6969439" cy="12381875"/>
          </a:xfrm>
          <a:prstGeom prst="rect">
            <a:avLst/>
          </a:prstGeom>
        </p:spPr>
      </p:pic>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latin typeface="Times New Roman" panose="02020603050405020304" pitchFamily="18" charset="0"/>
                <a:cs typeface="Times New Roman" panose="02020603050405020304" pitchFamily="18" charset="0"/>
              </a:rPr>
              <a:t>Background</a:t>
            </a:r>
            <a:endParaRPr lang="en-GB" b="1"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a:xfrm>
            <a:off x="838200" y="2754479"/>
            <a:ext cx="10515600" cy="4351338"/>
          </a:xfrm>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
        <p:nvSpPr>
          <p:cNvPr id="6" name="Rettangolo 5">
            <a:extLst>
              <a:ext uri="{FF2B5EF4-FFF2-40B4-BE49-F238E27FC236}">
                <a16:creationId xmlns:a16="http://schemas.microsoft.com/office/drawing/2014/main" id="{A4833E83-570D-E2BC-9787-CC40B72270C9}"/>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9559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15B4FEC1-9324-A6B2-7D34-454E11B2A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604" y="-2676021"/>
            <a:ext cx="6867417" cy="12200624"/>
          </a:xfrm>
          <a:prstGeom prst="rect">
            <a:avLst/>
          </a:prstGeom>
        </p:spPr>
      </p:pic>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a:xfrm>
            <a:off x="838200" y="382498"/>
            <a:ext cx="10515600" cy="1308190"/>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Map</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88DC91B-B237-5F10-9147-DA0CAB64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5113" y="-2675112"/>
            <a:ext cx="6889330" cy="12239555"/>
          </a:xfrm>
          <a:prstGeom prst="rect">
            <a:avLst/>
          </a:prstGeom>
        </p:spPr>
      </p:pic>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authentication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a:xfrm>
            <a:off x="838200" y="2365271"/>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52B3A2F-0CE2-791F-AF29-A9C40C604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2947" y="-2662946"/>
            <a:ext cx="6858000" cy="12183893"/>
          </a:xfrm>
          <a:prstGeom prst="rect">
            <a:avLst/>
          </a:prstGeom>
        </p:spPr>
      </p:pic>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authorization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a:xfrm>
            <a:off x="838200" y="2290927"/>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0BECF62-FB38-732A-B146-DD5C99D49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39707" y="-2839706"/>
            <a:ext cx="7313217" cy="12992630"/>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a:xfrm>
            <a:off x="838200" y="2141537"/>
            <a:ext cx="10515600" cy="4351338"/>
          </a:xfrm>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609F0A9-95FF-7C2C-C6CF-BE0B17CAA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1658" y="-2311658"/>
            <a:ext cx="7788540" cy="12411856"/>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2881862-ED1D-65A8-15FB-1BBFB728A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16264" y="-2924275"/>
            <a:ext cx="7148813" cy="12700550"/>
          </a:xfrm>
          <a:prstGeom prst="rect">
            <a:avLst/>
          </a:prstGeom>
        </p:spPr>
      </p:pic>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37444"/>
            <a:ext cx="1180003"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Heart data</a:t>
            </a:r>
            <a:endParaRPr lang="en-GB" dirty="0">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Sleep</a:t>
            </a:r>
            <a:r>
              <a:rPr lang="it-IT" dirty="0">
                <a:latin typeface="Times New Roman" panose="02020603050405020304" pitchFamily="18" charset="0"/>
                <a:cs typeface="Times New Roman" panose="02020603050405020304" pitchFamily="18" charset="0"/>
              </a:rPr>
              <a:t> data</a:t>
            </a:r>
            <a:endParaRPr lang="en-GB" dirty="0">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398814" y="1927478"/>
            <a:ext cx="1383712"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Activity data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579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1075</TotalTime>
  <Words>1583</Words>
  <Application>Microsoft Office PowerPoint</Application>
  <PresentationFormat>Widescreen</PresentationFormat>
  <Paragraphs>123</Paragraphs>
  <Slides>18</Slides>
  <Notes>2</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Maria Lorena Morelli</cp:lastModifiedBy>
  <cp:revision>41</cp:revision>
  <dcterms:created xsi:type="dcterms:W3CDTF">2022-06-22T19:23:42Z</dcterms:created>
  <dcterms:modified xsi:type="dcterms:W3CDTF">2022-07-13T09:29:08Z</dcterms:modified>
</cp:coreProperties>
</file>